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1"/>
  </p:notesMasterIdLst>
  <p:handoutMasterIdLst>
    <p:handoutMasterId r:id="rId12"/>
  </p:handoutMasterIdLst>
  <p:sldIdLst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/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80" d="100"/>
          <a:sy n="80" d="100"/>
        </p:scale>
        <p:origin x="696" y="62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jingchuan" userId="194d8842-fa14-4a6c-98fd-b3875f0d083c" providerId="ADAL" clId="{467A2FF6-AC6F-4892-A39B-E7D72711787A}"/>
    <pc:docChg chg="addSld delSld modSld sldOrd modSection">
      <pc:chgData name="wangjingchuan" userId="194d8842-fa14-4a6c-98fd-b3875f0d083c" providerId="ADAL" clId="{467A2FF6-AC6F-4892-A39B-E7D72711787A}" dt="2022-02-05T02:53:47.683" v="246"/>
      <pc:docMkLst>
        <pc:docMk/>
      </pc:docMkLst>
      <pc:sldChg chg="modSp add ord">
        <pc:chgData name="wangjingchuan" userId="194d8842-fa14-4a6c-98fd-b3875f0d083c" providerId="ADAL" clId="{467A2FF6-AC6F-4892-A39B-E7D72711787A}" dt="2022-02-05T02:49:40.482" v="23"/>
        <pc:sldMkLst>
          <pc:docMk/>
          <pc:sldMk cId="1340537857" sldId="315"/>
        </pc:sldMkLst>
        <pc:spChg chg="mod">
          <ac:chgData name="wangjingchuan" userId="194d8842-fa14-4a6c-98fd-b3875f0d083c" providerId="ADAL" clId="{467A2FF6-AC6F-4892-A39B-E7D72711787A}" dt="2022-02-05T02:49:40.482" v="23"/>
          <ac:spMkLst>
            <pc:docMk/>
            <pc:sldMk cId="1340537857" sldId="315"/>
            <ac:spMk id="2" creationId="{290F8198-0746-4D8C-88B8-F8D0EE311B73}"/>
          </ac:spMkLst>
        </pc:spChg>
      </pc:sldChg>
      <pc:sldChg chg="modSp add">
        <pc:chgData name="wangjingchuan" userId="194d8842-fa14-4a6c-98fd-b3875f0d083c" providerId="ADAL" clId="{467A2FF6-AC6F-4892-A39B-E7D72711787A}" dt="2022-02-05T02:50:01.111" v="66"/>
        <pc:sldMkLst>
          <pc:docMk/>
          <pc:sldMk cId="366481898" sldId="316"/>
        </pc:sldMkLst>
        <pc:spChg chg="mod">
          <ac:chgData name="wangjingchuan" userId="194d8842-fa14-4a6c-98fd-b3875f0d083c" providerId="ADAL" clId="{467A2FF6-AC6F-4892-A39B-E7D72711787A}" dt="2022-02-05T02:50:01.111" v="66"/>
          <ac:spMkLst>
            <pc:docMk/>
            <pc:sldMk cId="366481898" sldId="316"/>
            <ac:spMk id="2" creationId="{26CED05D-664D-4277-BAB3-441D4F2BC73B}"/>
          </ac:spMkLst>
        </pc:spChg>
      </pc:sldChg>
      <pc:sldChg chg="modSp add">
        <pc:chgData name="wangjingchuan" userId="194d8842-fa14-4a6c-98fd-b3875f0d083c" providerId="ADAL" clId="{467A2FF6-AC6F-4892-A39B-E7D72711787A}" dt="2022-02-05T02:50:49.177" v="116"/>
        <pc:sldMkLst>
          <pc:docMk/>
          <pc:sldMk cId="190648889" sldId="317"/>
        </pc:sldMkLst>
        <pc:spChg chg="mod">
          <ac:chgData name="wangjingchuan" userId="194d8842-fa14-4a6c-98fd-b3875f0d083c" providerId="ADAL" clId="{467A2FF6-AC6F-4892-A39B-E7D72711787A}" dt="2022-02-05T02:50:49.177" v="116"/>
          <ac:spMkLst>
            <pc:docMk/>
            <pc:sldMk cId="190648889" sldId="317"/>
            <ac:spMk id="2" creationId="{C858D6D6-2949-4448-A2D4-2BDED3FFD442}"/>
          </ac:spMkLst>
        </pc:spChg>
      </pc:sldChg>
      <pc:sldChg chg="modSp add">
        <pc:chgData name="wangjingchuan" userId="194d8842-fa14-4a6c-98fd-b3875f0d083c" providerId="ADAL" clId="{467A2FF6-AC6F-4892-A39B-E7D72711787A}" dt="2022-02-05T02:52:06.206" v="193"/>
        <pc:sldMkLst>
          <pc:docMk/>
          <pc:sldMk cId="3900602510" sldId="318"/>
        </pc:sldMkLst>
        <pc:spChg chg="mod">
          <ac:chgData name="wangjingchuan" userId="194d8842-fa14-4a6c-98fd-b3875f0d083c" providerId="ADAL" clId="{467A2FF6-AC6F-4892-A39B-E7D72711787A}" dt="2022-02-05T02:52:06.206" v="193"/>
          <ac:spMkLst>
            <pc:docMk/>
            <pc:sldMk cId="3900602510" sldId="318"/>
            <ac:spMk id="2" creationId="{41AB40B4-E651-4C70-8C55-6964632C5D2D}"/>
          </ac:spMkLst>
        </pc:spChg>
      </pc:sldChg>
      <pc:sldChg chg="modSp add">
        <pc:chgData name="wangjingchuan" userId="194d8842-fa14-4a6c-98fd-b3875f0d083c" providerId="ADAL" clId="{467A2FF6-AC6F-4892-A39B-E7D72711787A}" dt="2022-02-05T02:51:58.072" v="164"/>
        <pc:sldMkLst>
          <pc:docMk/>
          <pc:sldMk cId="1004721080" sldId="319"/>
        </pc:sldMkLst>
        <pc:spChg chg="mod">
          <ac:chgData name="wangjingchuan" userId="194d8842-fa14-4a6c-98fd-b3875f0d083c" providerId="ADAL" clId="{467A2FF6-AC6F-4892-A39B-E7D72711787A}" dt="2022-02-05T02:51:58.072" v="164"/>
          <ac:spMkLst>
            <pc:docMk/>
            <pc:sldMk cId="1004721080" sldId="319"/>
            <ac:spMk id="2" creationId="{B4730B5A-BA17-438A-B62F-154A38232260}"/>
          </ac:spMkLst>
        </pc:spChg>
      </pc:sldChg>
      <pc:sldChg chg="add del ord">
        <pc:chgData name="wangjingchuan" userId="194d8842-fa14-4a6c-98fd-b3875f0d083c" providerId="ADAL" clId="{467A2FF6-AC6F-4892-A39B-E7D72711787A}" dt="2022-02-05T02:53:26.104" v="198" actId="2696"/>
        <pc:sldMkLst>
          <pc:docMk/>
          <pc:sldMk cId="221305470" sldId="320"/>
        </pc:sldMkLst>
      </pc:sldChg>
      <pc:sldChg chg="modSp add ord">
        <pc:chgData name="wangjingchuan" userId="194d8842-fa14-4a6c-98fd-b3875f0d083c" providerId="ADAL" clId="{467A2FF6-AC6F-4892-A39B-E7D72711787A}" dt="2022-02-05T02:53:47.683" v="246"/>
        <pc:sldMkLst>
          <pc:docMk/>
          <pc:sldMk cId="2774452435" sldId="321"/>
        </pc:sldMkLst>
        <pc:spChg chg="mod">
          <ac:chgData name="wangjingchuan" userId="194d8842-fa14-4a6c-98fd-b3875f0d083c" providerId="ADAL" clId="{467A2FF6-AC6F-4892-A39B-E7D72711787A}" dt="2022-02-05T02:53:47.683" v="246"/>
          <ac:spMkLst>
            <pc:docMk/>
            <pc:sldMk cId="2774452435" sldId="321"/>
            <ac:spMk id="2" creationId="{DBC2BD45-3582-4046-875C-A981EF8E09A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2BD45-3582-4046-875C-A981EF8E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Kalman </a:t>
            </a:r>
            <a:r>
              <a:rPr lang="zh-CN" altLang="en-US" dirty="0"/>
              <a:t>滤波器的 </a:t>
            </a:r>
            <a:r>
              <a:rPr lang="en-US" altLang="zh-CN" dirty="0"/>
              <a:t>Python </a:t>
            </a:r>
            <a:r>
              <a:rPr lang="zh-CN" altLang="en-US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E12F3A-7D12-4436-A378-FFFBFFA1E4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2023/1/30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45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AB40B4-E651-4C70-8C55-6964632C5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145609" cy="598488"/>
          </a:xfrm>
        </p:spPr>
        <p:txBody>
          <a:bodyPr/>
          <a:lstStyle/>
          <a:p>
            <a:r>
              <a:rPr lang="en-US" altLang="zh-CN" dirty="0"/>
              <a:t>Kalman </a:t>
            </a:r>
            <a:r>
              <a:rPr lang="zh-CN" altLang="en-US" dirty="0"/>
              <a:t>滤波器：理想情况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336D298-9897-6820-3B2E-9BD77B2CC76A}"/>
              </a:ext>
            </a:extLst>
          </p:cNvPr>
          <p:cNvSpPr/>
          <p:nvPr/>
        </p:nvSpPr>
        <p:spPr>
          <a:xfrm>
            <a:off x="716762" y="1266778"/>
            <a:ext cx="11197331" cy="469475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94AEC0-160E-8214-1E57-BDA8A62F158A}"/>
                  </a:ext>
                </a:extLst>
              </p:cNvPr>
              <p:cNvSpPr txBox="1"/>
              <p:nvPr/>
            </p:nvSpPr>
            <p:spPr>
              <a:xfrm>
                <a:off x="1362075" y="1600200"/>
                <a:ext cx="9810750" cy="332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对于隐马尔科夫模型：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:r>
                  <a:rPr lang="en-US" altLang="zh-CN" dirty="0"/>
                  <a:t>Kalman </a:t>
                </a:r>
                <a:r>
                  <a:rPr lang="zh-CN" altLang="en-US" dirty="0"/>
                  <a:t>滤波器可以通过 </a:t>
                </a:r>
                <a:r>
                  <a:rPr lang="en-US" altLang="zh-CN" dirty="0"/>
                  <a:t>Predict Step 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Correction Step </a:t>
                </a:r>
                <a:r>
                  <a:rPr lang="zh-CN" altLang="en-US" dirty="0"/>
                  <a:t>估计模型的状态分布。</a:t>
                </a:r>
                <a:endParaRPr lang="en-US" altLang="zh-CN" dirty="0"/>
              </a:p>
              <a:p>
                <a:pPr/>
                <a:endParaRPr lang="en-US" altLang="zh-CN" dirty="0"/>
              </a:p>
              <a:p>
                <a:pPr/>
                <a:r>
                  <a:rPr lang="en-US" altLang="zh-CN" b="1" dirty="0"/>
                  <a:t>Predict Step:</a:t>
                </a: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en-US" altLang="zh-CN" b="1" dirty="0"/>
                  <a:t>Correct Step: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+1|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94AEC0-160E-8214-1E57-BDA8A62F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075" y="1600200"/>
                <a:ext cx="9810750" cy="3326616"/>
              </a:xfrm>
              <a:prstGeom prst="rect">
                <a:avLst/>
              </a:prstGeom>
              <a:blipFill>
                <a:blip r:embed="rId2"/>
                <a:stretch>
                  <a:fillRect l="-497" t="-1101" b="-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790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AB40B4-E651-4C70-8C55-6964632C5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145609" cy="598488"/>
          </a:xfrm>
        </p:spPr>
        <p:txBody>
          <a:bodyPr/>
          <a:lstStyle/>
          <a:p>
            <a:r>
              <a:rPr lang="en-US" altLang="zh-CN" dirty="0"/>
              <a:t>Kalman </a:t>
            </a:r>
            <a:r>
              <a:rPr lang="zh-CN" altLang="en-US" dirty="0"/>
              <a:t>滤波器：现实情况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336D298-9897-6820-3B2E-9BD77B2CC76A}"/>
              </a:ext>
            </a:extLst>
          </p:cNvPr>
          <p:cNvSpPr/>
          <p:nvPr/>
        </p:nvSpPr>
        <p:spPr>
          <a:xfrm>
            <a:off x="716762" y="1266778"/>
            <a:ext cx="11197331" cy="469475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94AEC0-160E-8214-1E57-BDA8A62F158A}"/>
                  </a:ext>
                </a:extLst>
              </p:cNvPr>
              <p:cNvSpPr txBox="1"/>
              <p:nvPr/>
            </p:nvSpPr>
            <p:spPr>
              <a:xfrm>
                <a:off x="1323975" y="1312821"/>
                <a:ext cx="9810750" cy="4900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理想情况下，采样时间恒定，控制与观测在同一时刻完成，</a:t>
                </a:r>
                <a:endParaRPr lang="en-US" altLang="zh-CN" dirty="0"/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则 </a:t>
                </a:r>
                <a:r>
                  <a:rPr lang="en-US" altLang="zh-CN" dirty="0"/>
                  <a:t>Kalman </a:t>
                </a:r>
                <a:r>
                  <a:rPr lang="zh-CN" altLang="en-US" dirty="0"/>
                  <a:t>滤波器只需要在每个采样点执行 </a:t>
                </a:r>
                <a:r>
                  <a:rPr lang="en-US" altLang="zh-CN" dirty="0"/>
                  <a:t>Predict Step -&gt; Correction Step </a:t>
                </a:r>
                <a:r>
                  <a:rPr lang="zh-CN" altLang="en-US" dirty="0"/>
                  <a:t>即可。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然而在实际机器人实现中，我们不可能做到将控制周期与传感器观测完全同步，如下图所示：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r>
                  <a:rPr lang="zh-CN" altLang="en-US" dirty="0"/>
                  <a:t>这种情况下，</a:t>
                </a:r>
                <a:r>
                  <a:rPr lang="en-US" altLang="zh-CN" dirty="0"/>
                  <a:t>Kalman </a:t>
                </a:r>
                <a:r>
                  <a:rPr lang="zh-CN" altLang="en-US" dirty="0"/>
                  <a:t>滤波器按如下策略执行：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在 </a:t>
                </a:r>
                <a:r>
                  <a:rPr lang="en-US" altLang="zh-CN" dirty="0"/>
                  <a:t>C2 </a:t>
                </a:r>
                <a:r>
                  <a:rPr lang="zh-CN" altLang="en-US" dirty="0"/>
                  <a:t>时刻，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执行 </a:t>
                </a:r>
                <a:r>
                  <a:rPr lang="en-US" altLang="zh-CN" dirty="0"/>
                  <a:t>prediction step</a:t>
                </a:r>
                <a:r>
                  <a:rPr lang="zh-CN" altLang="en-US" dirty="0"/>
                  <a:t>，得到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在 </a:t>
                </a:r>
                <a:r>
                  <a:rPr lang="en-US" altLang="zh-CN" dirty="0"/>
                  <a:t>C3 </a:t>
                </a:r>
                <a:r>
                  <a:rPr lang="zh-CN" altLang="en-US" dirty="0"/>
                  <a:t>时刻，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prediction step</a:t>
                </a:r>
                <a:r>
                  <a:rPr lang="zh-CN" altLang="en-US" dirty="0"/>
                  <a:t>，得到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在 </a:t>
                </a:r>
                <a:r>
                  <a:rPr lang="en-US" altLang="zh-CN" dirty="0"/>
                  <a:t>M2 </a:t>
                </a:r>
                <a:r>
                  <a:rPr lang="zh-CN" altLang="en-US" dirty="0"/>
                  <a:t>时刻，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，先对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执行</a:t>
                </a:r>
                <a:r>
                  <a:rPr lang="en-US" altLang="zh-CN" dirty="0"/>
                  <a:t>prediction step</a:t>
                </a:r>
                <a:r>
                  <a:rPr lang="zh-CN" altLang="en-US" dirty="0"/>
                  <a:t>，得到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en-US" altLang="zh-CN" dirty="0"/>
                  <a:t>        </a:t>
                </a:r>
                <a:r>
                  <a:rPr lang="zh-CN" altLang="en-US" dirty="0"/>
                  <a:t>再依据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update step</a:t>
                </a:r>
                <a:r>
                  <a:rPr lang="zh-CN" altLang="en-US" dirty="0"/>
                  <a:t>，得到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……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94AEC0-160E-8214-1E57-BDA8A62F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75" y="1312821"/>
                <a:ext cx="9810750" cy="4900829"/>
              </a:xfrm>
              <a:prstGeom prst="rect">
                <a:avLst/>
              </a:prstGeom>
              <a:blipFill>
                <a:blip r:embed="rId2"/>
                <a:stretch>
                  <a:fillRect l="-497" t="-622" r="-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CD0CDE7-B9B2-E082-F498-AF60E0C9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17" y="2198904"/>
            <a:ext cx="6912593" cy="161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4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AB40B4-E651-4C70-8C55-6964632C5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145609" cy="598488"/>
          </a:xfrm>
        </p:spPr>
        <p:txBody>
          <a:bodyPr/>
          <a:lstStyle/>
          <a:p>
            <a:r>
              <a:rPr lang="zh-CN" altLang="en-US" dirty="0"/>
              <a:t>代码实现：程序框架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336D298-9897-6820-3B2E-9BD77B2CC76A}"/>
              </a:ext>
            </a:extLst>
          </p:cNvPr>
          <p:cNvSpPr/>
          <p:nvPr/>
        </p:nvSpPr>
        <p:spPr>
          <a:xfrm>
            <a:off x="715997" y="881623"/>
            <a:ext cx="11197331" cy="558585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94AEC0-160E-8214-1E57-BDA8A62F158A}"/>
              </a:ext>
            </a:extLst>
          </p:cNvPr>
          <p:cNvSpPr txBox="1"/>
          <p:nvPr/>
        </p:nvSpPr>
        <p:spPr>
          <a:xfrm>
            <a:off x="1075351" y="1012559"/>
            <a:ext cx="9810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本节课我们将用 </a:t>
            </a:r>
            <a:r>
              <a:rPr lang="en-US" altLang="zh-CN" dirty="0"/>
              <a:t>python </a:t>
            </a:r>
            <a:r>
              <a:rPr lang="zh-CN" altLang="en-US" dirty="0"/>
              <a:t>实现一个 </a:t>
            </a:r>
            <a:r>
              <a:rPr lang="en-US" altLang="zh-CN" dirty="0"/>
              <a:t>Kalman </a:t>
            </a:r>
            <a:r>
              <a:rPr lang="zh-CN" altLang="en-US" dirty="0"/>
              <a:t>滤波器，估计质点运动学模型的状态分布。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 </a:t>
            </a:r>
            <a:r>
              <a:rPr lang="en-US" altLang="zh-CN" dirty="0"/>
              <a:t>Canvas </a:t>
            </a:r>
            <a:r>
              <a:rPr lang="zh-CN" altLang="en-US" dirty="0"/>
              <a:t>将 </a:t>
            </a:r>
            <a:r>
              <a:rPr lang="en-US" altLang="zh-CN" dirty="0"/>
              <a:t>L4/KalmanFilter.py</a:t>
            </a:r>
            <a:r>
              <a:rPr lang="zh-CN" altLang="en-US" dirty="0"/>
              <a:t> 脚本下载到超算平台上，打开 </a:t>
            </a:r>
            <a:r>
              <a:rPr lang="en-US" altLang="zh-CN" dirty="0" err="1"/>
              <a:t>vscode</a:t>
            </a:r>
            <a:r>
              <a:rPr lang="en-US" altLang="zh-CN" dirty="0"/>
              <a:t> </a:t>
            </a:r>
            <a:r>
              <a:rPr lang="zh-CN" altLang="en-US" dirty="0"/>
              <a:t>代码服务器编辑。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KalmanFilter.py </a:t>
            </a:r>
            <a:r>
              <a:rPr lang="zh-CN" altLang="en-US" dirty="0"/>
              <a:t>脚本主要有以下几个部分：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除了</a:t>
            </a:r>
            <a:r>
              <a:rPr lang="en-US" altLang="zh-CN" dirty="0"/>
              <a:t>Kalman</a:t>
            </a:r>
            <a:r>
              <a:rPr lang="zh-CN" altLang="en-US" dirty="0"/>
              <a:t>滤波器类的部分成员函数，其他部分均以完成。</a:t>
            </a:r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5BF0DB-6505-4447-16B7-614D490751E7}"/>
              </a:ext>
            </a:extLst>
          </p:cNvPr>
          <p:cNvGrpSpPr/>
          <p:nvPr/>
        </p:nvGrpSpPr>
        <p:grpSpPr>
          <a:xfrm>
            <a:off x="1075351" y="2460787"/>
            <a:ext cx="10639425" cy="3814654"/>
            <a:chOff x="1075055" y="1066591"/>
            <a:chExt cx="10639425" cy="381465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3F4A5CD-FC28-943F-8D1A-18AE7BF76C15}"/>
                </a:ext>
              </a:extLst>
            </p:cNvPr>
            <p:cNvSpPr txBox="1"/>
            <p:nvPr/>
          </p:nvSpPr>
          <p:spPr>
            <a:xfrm>
              <a:off x="1075055" y="1437005"/>
              <a:ext cx="5039995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KalmanFilter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object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...</a:t>
              </a:r>
              <a:b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object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...</a:t>
              </a: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generateTimeSequence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...</a:t>
              </a: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generateFig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(...):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...</a:t>
              </a:r>
            </a:p>
            <a:p>
              <a:r>
                <a:rPr lang="en-US" altLang="zh-CN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__name__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== </a:t>
              </a:r>
              <a:r>
                <a:rPr lang="en-US" altLang="zh-CN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"__main__"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...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8F5BC6F-BF34-1B91-B66A-C57154EB70AA}"/>
                </a:ext>
              </a:extLst>
            </p:cNvPr>
            <p:cNvSpPr txBox="1"/>
            <p:nvPr/>
          </p:nvSpPr>
          <p:spPr>
            <a:xfrm>
              <a:off x="1075351" y="1066591"/>
              <a:ext cx="504000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82D3C5D-BFB1-D688-661F-7448256DF343}"/>
                </a:ext>
              </a:extLst>
            </p:cNvPr>
            <p:cNvSpPr txBox="1"/>
            <p:nvPr/>
          </p:nvSpPr>
          <p:spPr>
            <a:xfrm>
              <a:off x="6115050" y="1437005"/>
              <a:ext cx="5599430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类定义：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Kalman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滤波器。需要补全代码</a:t>
              </a: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前向运动学模型。已完成。</a:t>
              </a: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随机生成 控制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/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观测 的时间序列。已完成。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生成图像。已完成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“主函数”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,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已完成。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FE68A93-FC90-188B-A009-1BEF14DDDE05}"/>
                </a:ext>
              </a:extLst>
            </p:cNvPr>
            <p:cNvSpPr txBox="1"/>
            <p:nvPr/>
          </p:nvSpPr>
          <p:spPr>
            <a:xfrm>
              <a:off x="6115350" y="1066591"/>
              <a:ext cx="559912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00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AB40B4-E651-4C70-8C55-6964632C5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145609" cy="598488"/>
          </a:xfrm>
        </p:spPr>
        <p:txBody>
          <a:bodyPr/>
          <a:lstStyle/>
          <a:p>
            <a:r>
              <a:rPr lang="zh-CN" altLang="en-US" dirty="0"/>
              <a:t>代码实现：</a:t>
            </a:r>
            <a:r>
              <a:rPr lang="en-US" altLang="zh-CN" dirty="0" err="1"/>
              <a:t>KalmanFilter</a:t>
            </a:r>
            <a:r>
              <a:rPr lang="en-US" altLang="zh-CN" dirty="0"/>
              <a:t> Class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336D298-9897-6820-3B2E-9BD77B2CC76A}"/>
              </a:ext>
            </a:extLst>
          </p:cNvPr>
          <p:cNvSpPr/>
          <p:nvPr/>
        </p:nvSpPr>
        <p:spPr>
          <a:xfrm>
            <a:off x="715997" y="881623"/>
            <a:ext cx="11197331" cy="558585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94AEC0-160E-8214-1E57-BDA8A62F158A}"/>
              </a:ext>
            </a:extLst>
          </p:cNvPr>
          <p:cNvSpPr txBox="1"/>
          <p:nvPr/>
        </p:nvSpPr>
        <p:spPr>
          <a:xfrm>
            <a:off x="1075351" y="1012559"/>
            <a:ext cx="981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Kalman </a:t>
            </a:r>
            <a:r>
              <a:rPr lang="zh-CN" altLang="en-US" dirty="0"/>
              <a:t>滤波器包含共</a:t>
            </a:r>
            <a:r>
              <a:rPr lang="en-US" altLang="zh-CN" dirty="0"/>
              <a:t>6</a:t>
            </a:r>
            <a:r>
              <a:rPr lang="zh-CN" altLang="en-US" dirty="0"/>
              <a:t>个成员函数，其中</a:t>
            </a:r>
            <a:r>
              <a:rPr lang="en-US" altLang="zh-CN" dirty="0"/>
              <a:t>4</a:t>
            </a:r>
            <a:r>
              <a:rPr lang="zh-CN" altLang="en-US" dirty="0"/>
              <a:t>个需要补全。</a:t>
            </a:r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5BF0DB-6505-4447-16B7-614D490751E7}"/>
              </a:ext>
            </a:extLst>
          </p:cNvPr>
          <p:cNvGrpSpPr/>
          <p:nvPr/>
        </p:nvGrpSpPr>
        <p:grpSpPr>
          <a:xfrm>
            <a:off x="1075351" y="1512827"/>
            <a:ext cx="10639424" cy="4697472"/>
            <a:chOff x="1075055" y="1066591"/>
            <a:chExt cx="10639424" cy="469747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3F4A5CD-FC28-943F-8D1A-18AE7BF76C15}"/>
                </a:ext>
              </a:extLst>
            </p:cNvPr>
            <p:cNvSpPr txBox="1"/>
            <p:nvPr/>
          </p:nvSpPr>
          <p:spPr>
            <a:xfrm>
              <a:off x="1075055" y="1437005"/>
              <a:ext cx="5887422" cy="4327058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KalmanFilter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object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...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discretization_Func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dt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...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predict_Step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ctrl_time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...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correction_Step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...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control_moment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u_new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time_now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...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observe_moment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y_new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time_now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...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8F5BC6F-BF34-1B91-B66A-C57154EB70AA}"/>
                </a:ext>
              </a:extLst>
            </p:cNvPr>
            <p:cNvSpPr txBox="1"/>
            <p:nvPr/>
          </p:nvSpPr>
          <p:spPr>
            <a:xfrm>
              <a:off x="1075350" y="1066591"/>
              <a:ext cx="588712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82D3C5D-BFB1-D688-661F-7448256DF343}"/>
                    </a:ext>
                  </a:extLst>
                </p:cNvPr>
                <p:cNvSpPr txBox="1"/>
                <p:nvPr/>
              </p:nvSpPr>
              <p:spPr>
                <a:xfrm>
                  <a:off x="6962478" y="1437004"/>
                  <a:ext cx="4752001" cy="4327059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类定义：</a:t>
                  </a:r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Kalman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滤波器。</a:t>
                  </a:r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构造函数。已完成。</a:t>
                  </a:r>
                </a:p>
                <a:p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根据采样间隔计算 </a:t>
                  </a:r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At, </a:t>
                  </a:r>
                  <a:r>
                    <a:rPr lang="en-US" altLang="zh-CN" dirty="0" err="1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Bt</a:t>
                  </a:r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𝑤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，</m:t>
                      </m:r>
                    </m:oMath>
                  </a14:m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已完成</a:t>
                  </a:r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Predict Step. </a:t>
                  </a:r>
                </a:p>
                <a:p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Correction(Update) Step</a:t>
                  </a:r>
                </a:p>
                <a:p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控制时刻</a:t>
                  </a:r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观测时刻</a:t>
                  </a:r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82D3C5D-BFB1-D688-661F-7448256DF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2478" y="1437004"/>
                  <a:ext cx="4752001" cy="4327059"/>
                </a:xfrm>
                <a:prstGeom prst="rect">
                  <a:avLst/>
                </a:prstGeom>
                <a:blipFill>
                  <a:blip r:embed="rId2"/>
                  <a:stretch>
                    <a:fillRect l="-895" t="-70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FE68A93-FC90-188B-A009-1BEF14DDDE05}"/>
                </a:ext>
              </a:extLst>
            </p:cNvPr>
            <p:cNvSpPr txBox="1"/>
            <p:nvPr/>
          </p:nvSpPr>
          <p:spPr>
            <a:xfrm>
              <a:off x="6962477" y="1066591"/>
              <a:ext cx="4752002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169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AB40B4-E651-4C70-8C55-6964632C5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145609" cy="598488"/>
          </a:xfrm>
        </p:spPr>
        <p:txBody>
          <a:bodyPr/>
          <a:lstStyle/>
          <a:p>
            <a:r>
              <a:rPr lang="zh-CN" altLang="en-US" dirty="0"/>
              <a:t>代码实现：构造函数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336D298-9897-6820-3B2E-9BD77B2CC76A}"/>
              </a:ext>
            </a:extLst>
          </p:cNvPr>
          <p:cNvSpPr/>
          <p:nvPr/>
        </p:nvSpPr>
        <p:spPr>
          <a:xfrm>
            <a:off x="715997" y="881623"/>
            <a:ext cx="11197331" cy="558585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94AEC0-160E-8214-1E57-BDA8A62F158A}"/>
              </a:ext>
            </a:extLst>
          </p:cNvPr>
          <p:cNvSpPr txBox="1"/>
          <p:nvPr/>
        </p:nvSpPr>
        <p:spPr>
          <a:xfrm>
            <a:off x="1075351" y="1012559"/>
            <a:ext cx="981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Kalman Class</a:t>
            </a:r>
            <a:r>
              <a:rPr lang="zh-CN" altLang="en-US" dirty="0"/>
              <a:t>的构造函数已完成，解释如下：</a:t>
            </a:r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5BF0DB-6505-4447-16B7-614D490751E7}"/>
              </a:ext>
            </a:extLst>
          </p:cNvPr>
          <p:cNvGrpSpPr/>
          <p:nvPr/>
        </p:nvGrpSpPr>
        <p:grpSpPr>
          <a:xfrm>
            <a:off x="1075351" y="1512827"/>
            <a:ext cx="10639424" cy="4697472"/>
            <a:chOff x="1075055" y="1066591"/>
            <a:chExt cx="10639424" cy="469747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3F4A5CD-FC28-943F-8D1A-18AE7BF76C15}"/>
                </a:ext>
              </a:extLst>
            </p:cNvPr>
            <p:cNvSpPr txBox="1"/>
            <p:nvPr/>
          </p:nvSpPr>
          <p:spPr>
            <a:xfrm>
              <a:off x="1075055" y="1437005"/>
              <a:ext cx="5887422" cy="4327058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__init__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mass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\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    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Sigma_w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Sigma_v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, x_0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P_0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.mass =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mass</a:t>
              </a:r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.C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</a:t>
              </a:r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.n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4</a:t>
              </a:r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.m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.Sigma_w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Sigma_w</a:t>
              </a:r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.Sigma_v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Sigma_v</a:t>
              </a:r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.t =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.x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x_0</a:t>
              </a:r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.P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P_0</a:t>
              </a:r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.u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np.zeros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.m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8F5BC6F-BF34-1B91-B66A-C57154EB70AA}"/>
                </a:ext>
              </a:extLst>
            </p:cNvPr>
            <p:cNvSpPr txBox="1"/>
            <p:nvPr/>
          </p:nvSpPr>
          <p:spPr>
            <a:xfrm>
              <a:off x="1075350" y="1066591"/>
              <a:ext cx="588712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82D3C5D-BFB1-D688-661F-7448256DF343}"/>
                </a:ext>
              </a:extLst>
            </p:cNvPr>
            <p:cNvSpPr txBox="1"/>
            <p:nvPr/>
          </p:nvSpPr>
          <p:spPr>
            <a:xfrm>
              <a:off x="6962478" y="1437004"/>
              <a:ext cx="4752001" cy="432705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构造函数。已完成。</a:t>
              </a: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质点动力学模型的质量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观测矩阵 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C</a:t>
              </a: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状态有 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4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维 （</a:t>
              </a:r>
              <a:r>
                <a:rPr lang="en-US" altLang="zh-CN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vx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, </a:t>
              </a:r>
              <a:r>
                <a:rPr lang="en-US" altLang="zh-CN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px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, </a:t>
              </a:r>
              <a:r>
                <a:rPr lang="en-US" altLang="zh-CN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vy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, </a:t>
              </a:r>
              <a:r>
                <a:rPr lang="en-US" altLang="zh-CN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py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）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控制有 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2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维 （</a:t>
              </a:r>
              <a:r>
                <a:rPr lang="en-US" altLang="zh-CN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fx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, </a:t>
              </a:r>
              <a:r>
                <a:rPr lang="en-US" altLang="zh-CN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fy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）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连续时间过程噪声的协方差矩阵（对角阵）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观测噪声的协方差矩阵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记录当前时间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系统初始状态的数学期望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系统初始状态的协方差矩阵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初始化控制信号为 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0</a:t>
              </a:r>
              <a:endParaRPr lang="zh-CN" altLang="en-US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FE68A93-FC90-188B-A009-1BEF14DDDE05}"/>
                </a:ext>
              </a:extLst>
            </p:cNvPr>
            <p:cNvSpPr txBox="1"/>
            <p:nvPr/>
          </p:nvSpPr>
          <p:spPr>
            <a:xfrm>
              <a:off x="6962477" y="1066591"/>
              <a:ext cx="4752002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049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AB40B4-E651-4C70-8C55-6964632C5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145609" cy="598488"/>
          </a:xfrm>
        </p:spPr>
        <p:txBody>
          <a:bodyPr/>
          <a:lstStyle/>
          <a:p>
            <a:r>
              <a:rPr lang="zh-CN" altLang="en-US" dirty="0"/>
              <a:t>代码实现：离散化函数，</a:t>
            </a:r>
            <a:r>
              <a:rPr lang="en-US" altLang="zh-CN" dirty="0"/>
              <a:t>Predict/Correct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336D298-9897-6820-3B2E-9BD77B2CC76A}"/>
              </a:ext>
            </a:extLst>
          </p:cNvPr>
          <p:cNvSpPr/>
          <p:nvPr/>
        </p:nvSpPr>
        <p:spPr>
          <a:xfrm>
            <a:off x="715997" y="881623"/>
            <a:ext cx="11197331" cy="558585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94AEC0-160E-8214-1E57-BDA8A62F158A}"/>
              </a:ext>
            </a:extLst>
          </p:cNvPr>
          <p:cNvSpPr txBox="1"/>
          <p:nvPr/>
        </p:nvSpPr>
        <p:spPr>
          <a:xfrm>
            <a:off x="1075351" y="1012559"/>
            <a:ext cx="981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Kalman Class</a:t>
            </a:r>
            <a:r>
              <a:rPr lang="zh-CN" altLang="en-US" dirty="0"/>
              <a:t>的离散化函数已完成，而 </a:t>
            </a:r>
            <a:r>
              <a:rPr lang="en-US" altLang="zh-CN" dirty="0"/>
              <a:t>Predict/Correction Step </a:t>
            </a:r>
            <a:r>
              <a:rPr lang="zh-CN" altLang="en-US" dirty="0"/>
              <a:t>则需要同学们补全：</a:t>
            </a:r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5BF0DB-6505-4447-16B7-614D490751E7}"/>
              </a:ext>
            </a:extLst>
          </p:cNvPr>
          <p:cNvGrpSpPr/>
          <p:nvPr/>
        </p:nvGrpSpPr>
        <p:grpSpPr>
          <a:xfrm>
            <a:off x="1075351" y="1512827"/>
            <a:ext cx="10639424" cy="4697472"/>
            <a:chOff x="1075055" y="1066591"/>
            <a:chExt cx="10639424" cy="469747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3F4A5CD-FC28-943F-8D1A-18AE7BF76C15}"/>
                </a:ext>
              </a:extLst>
            </p:cNvPr>
            <p:cNvSpPr txBox="1"/>
            <p:nvPr/>
          </p:nvSpPr>
          <p:spPr>
            <a:xfrm>
              <a:off x="1075055" y="1437005"/>
              <a:ext cx="5887422" cy="4327058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discretization_Func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dt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...</a:t>
              </a:r>
            </a:p>
            <a:p>
              <a:endPara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predict_Step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ctrl_time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dt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...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.t = ...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Bt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Sigma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\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._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discretization_Func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dt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.x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...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.P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...</a:t>
              </a: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correction_Step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.x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...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.P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...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8F5BC6F-BF34-1B91-B66A-C57154EB70AA}"/>
                </a:ext>
              </a:extLst>
            </p:cNvPr>
            <p:cNvSpPr txBox="1"/>
            <p:nvPr/>
          </p:nvSpPr>
          <p:spPr>
            <a:xfrm>
              <a:off x="1075350" y="1066591"/>
              <a:ext cx="588712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82D3C5D-BFB1-D688-661F-7448256DF343}"/>
                </a:ext>
              </a:extLst>
            </p:cNvPr>
            <p:cNvSpPr txBox="1"/>
            <p:nvPr/>
          </p:nvSpPr>
          <p:spPr>
            <a:xfrm>
              <a:off x="6962478" y="1437004"/>
              <a:ext cx="4752001" cy="432705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计算离散化的系统矩阵。与上节课相同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   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这里不再重复。已完成。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需要补全：此函数完成 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Predict Step</a:t>
              </a: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	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计算时间间隔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	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更新当前时间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	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获取离散化系统矩阵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	Predict Step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的计算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需要补全：此函数完成 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Correction Step</a:t>
              </a: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	Correction Step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的计算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FE68A93-FC90-188B-A009-1BEF14DDDE05}"/>
                </a:ext>
              </a:extLst>
            </p:cNvPr>
            <p:cNvSpPr txBox="1"/>
            <p:nvPr/>
          </p:nvSpPr>
          <p:spPr>
            <a:xfrm>
              <a:off x="6962477" y="1066591"/>
              <a:ext cx="4752002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409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AB40B4-E651-4C70-8C55-6964632C5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145609" cy="598488"/>
          </a:xfrm>
        </p:spPr>
        <p:txBody>
          <a:bodyPr/>
          <a:lstStyle/>
          <a:p>
            <a:r>
              <a:rPr lang="zh-CN" altLang="en-US" dirty="0"/>
              <a:t>代码实现：控制时刻 </a:t>
            </a:r>
            <a:r>
              <a:rPr lang="en-US" altLang="zh-CN" dirty="0"/>
              <a:t>/ </a:t>
            </a:r>
            <a:r>
              <a:rPr lang="zh-CN" altLang="en-US" dirty="0"/>
              <a:t>观测时刻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336D298-9897-6820-3B2E-9BD77B2CC76A}"/>
              </a:ext>
            </a:extLst>
          </p:cNvPr>
          <p:cNvSpPr/>
          <p:nvPr/>
        </p:nvSpPr>
        <p:spPr>
          <a:xfrm>
            <a:off x="715997" y="881623"/>
            <a:ext cx="11197331" cy="558585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94AEC0-160E-8214-1E57-BDA8A62F158A}"/>
              </a:ext>
            </a:extLst>
          </p:cNvPr>
          <p:cNvSpPr txBox="1"/>
          <p:nvPr/>
        </p:nvSpPr>
        <p:spPr>
          <a:xfrm>
            <a:off x="1075351" y="1012559"/>
            <a:ext cx="981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现实中，控制 与 观测 并不同步，通过下面两个函数解决这一问题。需要同学们补全</a:t>
            </a:r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5BF0DB-6505-4447-16B7-614D490751E7}"/>
              </a:ext>
            </a:extLst>
          </p:cNvPr>
          <p:cNvGrpSpPr/>
          <p:nvPr/>
        </p:nvGrpSpPr>
        <p:grpSpPr>
          <a:xfrm>
            <a:off x="1075351" y="1512827"/>
            <a:ext cx="10639425" cy="4697472"/>
            <a:chOff x="1075055" y="1066591"/>
            <a:chExt cx="10639425" cy="469747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3F4A5CD-FC28-943F-8D1A-18AE7BF76C15}"/>
                </a:ext>
              </a:extLst>
            </p:cNvPr>
            <p:cNvSpPr txBox="1"/>
            <p:nvPr/>
          </p:nvSpPr>
          <p:spPr>
            <a:xfrm>
              <a:off x="1075055" y="1437005"/>
              <a:ext cx="5525475" cy="4327058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control_moment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u_new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time_now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...</a:t>
              </a:r>
            </a:p>
            <a:p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CN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CN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endPara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observe_moment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y_new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time_now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...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8F5BC6F-BF34-1B91-B66A-C57154EB70AA}"/>
                </a:ext>
              </a:extLst>
            </p:cNvPr>
            <p:cNvSpPr txBox="1"/>
            <p:nvPr/>
          </p:nvSpPr>
          <p:spPr>
            <a:xfrm>
              <a:off x="1075350" y="1066591"/>
              <a:ext cx="55251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82D3C5D-BFB1-D688-661F-7448256DF343}"/>
                    </a:ext>
                  </a:extLst>
                </p:cNvPr>
                <p:cNvSpPr txBox="1"/>
                <p:nvPr/>
              </p:nvSpPr>
              <p:spPr>
                <a:xfrm>
                  <a:off x="6600530" y="1437004"/>
                  <a:ext cx="5113950" cy="4327059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收到新的控制信号时，调用此函数。</a:t>
                  </a:r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 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如前文，收到控制信号时，</a:t>
                  </a:r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	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应当执行</a:t>
                  </a:r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predict step</a:t>
                  </a: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 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注意：收到的新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 还没有被执行。</a:t>
                  </a:r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	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应当按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 预测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 。</a:t>
                  </a:r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	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预测完成后，需要记录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,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下次用</a:t>
                  </a:r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收到新的观测时，调用此函数。</a:t>
                  </a:r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   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如前文，收到观测时</a:t>
                  </a:r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	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应当先执行 </a:t>
                  </a:r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Predict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，</a:t>
                  </a:r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  <a:p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#	</a:t>
                  </a:r>
                  <a:r>
                    <a:rPr lang="zh-CN" altLang="en-US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再执行 </a:t>
                  </a:r>
                  <a:r>
                    <a:rPr lang="en-US" altLang="zh-CN" dirty="0">
                      <a:solidFill>
                        <a:srgbClr val="008000"/>
                      </a:solidFill>
                      <a:latin typeface="Consolas" panose="020B0609020204030204" pitchFamily="49" charset="0"/>
                      <a:sym typeface="+mn-ea"/>
                    </a:rPr>
                    <a:t>Correction.</a:t>
                  </a:r>
                </a:p>
                <a:p>
                  <a:endParaRPr lang="en-US" altLang="zh-CN" dirty="0">
                    <a:solidFill>
                      <a:srgbClr val="008000"/>
                    </a:solidFill>
                    <a:latin typeface="Consolas" panose="020B0609020204030204" pitchFamily="49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82D3C5D-BFB1-D688-661F-7448256DF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530" y="1437004"/>
                  <a:ext cx="5113950" cy="4327059"/>
                </a:xfrm>
                <a:prstGeom prst="rect">
                  <a:avLst/>
                </a:prstGeom>
                <a:blipFill>
                  <a:blip r:embed="rId2"/>
                  <a:stretch>
                    <a:fillRect l="-951" t="-70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FE68A93-FC90-188B-A009-1BEF14DDDE05}"/>
                </a:ext>
              </a:extLst>
            </p:cNvPr>
            <p:cNvSpPr txBox="1"/>
            <p:nvPr/>
          </p:nvSpPr>
          <p:spPr>
            <a:xfrm>
              <a:off x="6600529" y="1066591"/>
              <a:ext cx="511395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57280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5246</TotalTime>
  <Words>1087</Words>
  <Application>Microsoft Office PowerPoint</Application>
  <PresentationFormat>宽屏</PresentationFormat>
  <Paragraphs>172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Cambria Math</vt:lpstr>
      <vt:lpstr>Century Gothic</vt:lpstr>
      <vt:lpstr>Consolas</vt:lpstr>
      <vt:lpstr>Segoe UI</vt:lpstr>
      <vt:lpstr>Segoe UI Light</vt:lpstr>
      <vt:lpstr>Office 主题​​</vt:lpstr>
      <vt:lpstr>1_OfficePLUS</vt:lpstr>
      <vt:lpstr>Kalman 滤波器的 Python 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ice cream</cp:lastModifiedBy>
  <cp:revision>139</cp:revision>
  <dcterms:created xsi:type="dcterms:W3CDTF">2019-01-23T14:14:04Z</dcterms:created>
  <dcterms:modified xsi:type="dcterms:W3CDTF">2023-03-04T12:44:40Z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